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  <p:sldMasterId id="2147483862" r:id="rId2"/>
    <p:sldMasterId id="2147483869" r:id="rId3"/>
  </p:sldMasterIdLst>
  <p:notesMasterIdLst>
    <p:notesMasterId r:id="rId17"/>
  </p:notesMasterIdLst>
  <p:sldIdLst>
    <p:sldId id="439" r:id="rId4"/>
    <p:sldId id="440" r:id="rId5"/>
    <p:sldId id="443" r:id="rId6"/>
    <p:sldId id="456" r:id="rId7"/>
    <p:sldId id="457" r:id="rId8"/>
    <p:sldId id="466" r:id="rId9"/>
    <p:sldId id="465" r:id="rId10"/>
    <p:sldId id="464" r:id="rId11"/>
    <p:sldId id="445" r:id="rId12"/>
    <p:sldId id="447" r:id="rId13"/>
    <p:sldId id="458" r:id="rId14"/>
    <p:sldId id="459" r:id="rId15"/>
    <p:sldId id="428" r:id="rId16"/>
  </p:sldIdLst>
  <p:sldSz cx="9144000" cy="5143500" type="screen16x9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99" userDrawn="1">
          <p15:clr>
            <a:srgbClr val="A4A3A4"/>
          </p15:clr>
        </p15:guide>
        <p15:guide id="2" orient="horz" pos="169" userDrawn="1">
          <p15:clr>
            <a:srgbClr val="A4A3A4"/>
          </p15:clr>
        </p15:guide>
        <p15:guide id="3" orient="horz" pos="849" userDrawn="1">
          <p15:clr>
            <a:srgbClr val="A4A3A4"/>
          </p15:clr>
        </p15:guide>
        <p15:guide id="4" orient="horz" pos="804" userDrawn="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AC7F"/>
    <a:srgbClr val="3B7143"/>
    <a:srgbClr val="213F25"/>
    <a:srgbClr val="2C6A41"/>
    <a:srgbClr val="904530"/>
    <a:srgbClr val="F4FCD8"/>
    <a:srgbClr val="05E570"/>
    <a:srgbClr val="A92C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5036" autoAdjust="0"/>
  </p:normalViewPr>
  <p:slideViewPr>
    <p:cSldViewPr snapToGrid="0" showGuides="1">
      <p:cViewPr varScale="1">
        <p:scale>
          <a:sx n="129" d="100"/>
          <a:sy n="129" d="100"/>
        </p:scale>
        <p:origin x="1140" y="120"/>
      </p:cViewPr>
      <p:guideLst>
        <p:guide orient="horz" pos="2799"/>
        <p:guide orient="horz" pos="169"/>
        <p:guide orient="horz" pos="849"/>
        <p:guide orient="horz" pos="804"/>
        <p:guide orient="horz" pos="3049"/>
        <p:guide orient="horz" pos="3151"/>
        <p:guide pos="2880"/>
        <p:guide pos="476"/>
        <p:guide pos="5193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14/12/2021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6CD8F-B7ED-4A05-9FB1-A01CC0EF02C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658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14/12/2021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99BFD6E0-B235-DA4F-9D70-E9444B53C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14/12/2021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14/12/2021</a:t>
            </a:fld>
            <a:endParaRPr lang="fr-FR" cap="all" dirty="0"/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14/12/2021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14/12/2021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F74BBD0-049B-B644-9CC7-9E58FA4206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0000" y="180000"/>
            <a:ext cx="2545742" cy="1582023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14/12/2021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4D728EC0-9FC5-AB4E-B907-86A468EF1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14/12/2021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875AD54-439D-1649-A181-AAA631A29E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0000" y="179999"/>
            <a:ext cx="5149991" cy="3200400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14/12/2021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49"/>
            <a:ext cx="3240000" cy="447947"/>
          </a:xfr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690269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Intitulé de la direction/service interministérielle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359998" y="1836000"/>
            <a:ext cx="8424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03258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0DBFEE88-8871-4A4E-B8D6-E1541C01D8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0000" y="180000"/>
            <a:ext cx="2555976" cy="158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21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240000" cy="900000"/>
          </a:xfrm>
        </p:spPr>
        <p:txBody>
          <a:bodyPr anchor="b" anchorCtr="0"/>
          <a:lstStyle>
            <a:lvl1pPr>
              <a:defRPr sz="1150"/>
            </a:lvl1pPr>
          </a:lstStyle>
          <a:p>
            <a:r>
              <a:rPr lang="fr-FR" dirty="0"/>
              <a:t>Intitulé de la direction/service interministérielle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7813B50-CF08-9746-8F21-A300900EE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0000" y="180000"/>
            <a:ext cx="5148000" cy="319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37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0DBFEE88-8871-4A4E-B8D6-E1541C01D8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0000" y="180000"/>
            <a:ext cx="2555976" cy="158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75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80838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064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4027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1839269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C8532-E3AC-448D-9016-CD47469D9D4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>
          <a:xfrm>
            <a:off x="323850" y="4797425"/>
            <a:ext cx="1169988" cy="346075"/>
          </a:xfrm>
        </p:spPr>
        <p:txBody>
          <a:bodyPr lIns="0" tIns="0" rIns="0" bIns="0" anchorCtr="0">
            <a:noAutofit/>
          </a:bodyPr>
          <a:lstStyle>
            <a:lvl1pPr algn="l">
              <a:defRPr sz="750" b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94ADB9B-D1DA-4555-B3D1-C96C986538C2}" type="datetime1">
              <a:rPr lang="fr-FR"/>
              <a:pPr>
                <a:defRPr/>
              </a:pPr>
              <a:t>14/12/2021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99BFD6E0-B235-DA4F-9D70-E9444B53C48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r">
              <a:defRPr sz="750" b="1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3487019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99BC6-D145-4A64-ACBD-FF5B5F84600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17"/>
          </p:nvPr>
        </p:nvSpPr>
        <p:spPr bwMode="gray">
          <a:xfrm>
            <a:off x="323850" y="4797425"/>
            <a:ext cx="1209675" cy="346075"/>
          </a:xfrm>
        </p:spPr>
        <p:txBody>
          <a:bodyPr lIns="0" tIns="0" rIns="0" bIns="0" anchorCtr="0">
            <a:noAutofit/>
          </a:bodyPr>
          <a:lstStyle>
            <a:lvl1pPr algn="l">
              <a:defRPr sz="750" b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0DD6103-BC0E-43CF-BFBE-B5A90D33A416}" type="datetime1">
              <a:rPr lang="fr-FR"/>
              <a:pPr>
                <a:defRPr/>
              </a:pPr>
              <a:t>14/12/2021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algn="r">
              <a:defRPr sz="750" b="1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4097303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4CF4E-3CC4-47F8-BFA8-8CC450D404C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0"/>
          </p:nvPr>
        </p:nvSpPr>
        <p:spPr bwMode="gray">
          <a:xfrm>
            <a:off x="323850" y="4797425"/>
            <a:ext cx="1209675" cy="346075"/>
          </a:xfrm>
        </p:spPr>
        <p:txBody>
          <a:bodyPr lIns="0" tIns="0" rIns="0" bIns="0" anchorCtr="0">
            <a:noAutofit/>
          </a:bodyPr>
          <a:lstStyle>
            <a:lvl1pPr algn="l">
              <a:defRPr sz="750" b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6A7D6A8-D4D3-4612-94D3-7EB852C4BE0D}" type="datetime1">
              <a:rPr lang="fr-FR"/>
              <a:pPr>
                <a:defRPr/>
              </a:pPr>
              <a:t>14/12/2021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algn="r">
              <a:defRPr sz="750" b="1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705057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 rtlCol="0">
            <a:noAutofit/>
          </a:bodyPr>
          <a:lstStyle/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3ED12-50A8-4CA8-B1D3-43538DA62DB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17"/>
          </p:nvPr>
        </p:nvSpPr>
        <p:spPr bwMode="gray">
          <a:xfrm>
            <a:off x="323850" y="4797425"/>
            <a:ext cx="1209675" cy="346075"/>
          </a:xfrm>
        </p:spPr>
        <p:txBody>
          <a:bodyPr lIns="0" tIns="0" rIns="0" bIns="0" anchorCtr="0">
            <a:noAutofit/>
          </a:bodyPr>
          <a:lstStyle>
            <a:lvl1pPr algn="l">
              <a:defRPr sz="750" b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E70AD90-4E05-47F5-807B-A8CE204E7C58}" type="datetime1">
              <a:rPr lang="fr-FR"/>
              <a:pPr>
                <a:defRPr/>
              </a:pPr>
              <a:t>14/12/2021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algn="r">
              <a:defRPr sz="750" b="1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23570414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 rtlCol="0">
            <a:noAutofit/>
          </a:bodyPr>
          <a:lstStyle/>
          <a:p>
            <a:pPr lvl="0"/>
            <a:r>
              <a:rPr lang="fr-FR" noProof="0" smtClean="0"/>
              <a:t>Cliquez sur l'icône pour ajouter un graphique</a:t>
            </a:r>
            <a:endParaRPr lang="fr-FR" noProof="0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2E417-9B58-419F-8E9A-029804B9E0C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17"/>
          </p:nvPr>
        </p:nvSpPr>
        <p:spPr bwMode="gray">
          <a:xfrm>
            <a:off x="323850" y="4797425"/>
            <a:ext cx="1209675" cy="346075"/>
          </a:xfrm>
        </p:spPr>
        <p:txBody>
          <a:bodyPr lIns="0" tIns="0" rIns="0" bIns="0" anchorCtr="0">
            <a:noAutofit/>
          </a:bodyPr>
          <a:lstStyle>
            <a:lvl1pPr algn="l">
              <a:defRPr sz="750" b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701C5BD-7474-40BA-A283-41F3E2BC9F6C}" type="datetime1">
              <a:rPr lang="fr-FR"/>
              <a:pPr>
                <a:defRPr/>
              </a:pPr>
              <a:t>14/12/2021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algn="r">
              <a:defRPr sz="750" b="1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4005384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9388"/>
            <a:ext cx="2546350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cteur droit 3"/>
          <p:cNvCxnSpPr>
            <a:cxnSpLocks/>
          </p:cNvCxnSpPr>
          <p:nvPr/>
        </p:nvCxnSpPr>
        <p:spPr bwMode="gray">
          <a:xfrm>
            <a:off x="323850" y="4784725"/>
            <a:ext cx="8424863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10"/>
          <p:cNvSpPr>
            <a:spLocks noGrp="1"/>
          </p:cNvSpPr>
          <p:nvPr>
            <p:ph type="body" sz="quarter" idx="13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>
          <a:xfrm>
            <a:off x="323850" y="4797425"/>
            <a:ext cx="1209675" cy="346075"/>
          </a:xfrm>
        </p:spPr>
        <p:txBody>
          <a:bodyPr lIns="0" tIns="0" rIns="0" bIns="0" anchorCtr="0">
            <a:noAutofit/>
          </a:bodyPr>
          <a:lstStyle>
            <a:lvl1pPr algn="l">
              <a:defRPr sz="750" b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F830A61-04C6-4379-A88E-F522A0D8D40D}" type="datetime1">
              <a:rPr lang="fr-FR"/>
              <a:pPr>
                <a:defRPr/>
              </a:pPr>
              <a:t>14/12/2021</a:t>
            </a:fld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r">
              <a:defRPr sz="750" b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8D89909-E954-4A65-B176-AA8A9F11A85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4D728EC0-9FC5-AB4E-B907-86A468EF1E2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r">
              <a:defRPr sz="750" b="1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940318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rtlCol="0" anchor="ctr">
            <a:noAutofit/>
          </a:bodyPr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>
          <a:xfrm>
            <a:off x="363538" y="4797425"/>
            <a:ext cx="1169987" cy="346075"/>
          </a:xfrm>
        </p:spPr>
        <p:txBody>
          <a:bodyPr lIns="0" tIns="0" rIns="0" bIns="0" anchorCtr="0">
            <a:noAutofit/>
          </a:bodyPr>
          <a:lstStyle>
            <a:lvl1pPr algn="l">
              <a:defRPr sz="75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898FF8F-574C-4FF3-9905-DE2C76729507}" type="datetime1">
              <a:rPr lang="fr-FR"/>
              <a:pPr>
                <a:defRPr/>
              </a:pPr>
              <a:t>14/12/2021</a:t>
            </a:fld>
            <a:endParaRPr lang="fr-FR" dirty="0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r">
              <a:defRPr sz="75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1EBE8D8-5357-478D-ADC3-97C0B983D875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r">
              <a:defRPr sz="750" b="1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1303643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79388"/>
            <a:ext cx="51498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4113"/>
            <a:ext cx="179388" cy="179387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 cap="none" smtClean="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4E20D58F-0C74-4A17-B907-8A8ECD0FD71B}" type="datetime1">
              <a:rPr lang="fr-FR"/>
              <a:pPr>
                <a:defRPr/>
              </a:pPr>
              <a:t>14/12/2021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720725" y="4371975"/>
            <a:ext cx="3238500" cy="447675"/>
          </a:xfrm>
        </p:spPr>
        <p:txBody>
          <a:bodyPr/>
          <a:lstStyle>
            <a:lvl1pPr algn="l">
              <a:defRPr sz="1150" dirty="0"/>
            </a:lvl1pPr>
          </a:lstStyle>
          <a:p>
            <a:pPr>
              <a:defRPr/>
            </a:pPr>
            <a:r>
              <a:rPr lang="fr-FR"/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4964113"/>
            <a:ext cx="179388" cy="179387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 smtClean="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31F2439C-B641-4445-B1E1-48EE892D51A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50016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cap="none"/>
            </a:lvl1pPr>
          </a:lstStyle>
          <a:p>
            <a:pPr>
              <a:defRPr/>
            </a:pPr>
            <a:fld id="{DA414638-9AD6-4D6A-BE9F-5DDCC6C697C8}" type="datetimeFigureOut">
              <a:rPr lang="fr-FR"/>
              <a:pPr>
                <a:defRPr/>
              </a:pPr>
              <a:t>14/12/2021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A39F4-C055-4405-B36C-C4B2951AD4A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469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1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3351CBC9-9C6E-6648-8F08-EFB38870CB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88000" y="108000"/>
            <a:ext cx="899624" cy="559061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14/12/2021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79" r:id="rId9"/>
    <p:sldLayoutId id="2147483881" r:id="rId10"/>
    <p:sldLayoutId id="2147483882" r:id="rId11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 interministérielle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F176ADA7-ED94-2C4D-AEFD-A8F236FE5E1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8000" y="108000"/>
            <a:ext cx="899624" cy="55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0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10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07950"/>
            <a:ext cx="90011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8150"/>
            <a:ext cx="8424863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Texte de niveau 1</a:t>
            </a:r>
          </a:p>
          <a:p>
            <a:pPr lvl="1"/>
            <a:r>
              <a:rPr lang="fr-FR" altLang="fr-FR" smtClean="0"/>
              <a:t>Texte de niveau 2</a:t>
            </a:r>
          </a:p>
          <a:p>
            <a:pPr lvl="2"/>
            <a:r>
              <a:rPr lang="fr-FR" altLang="fr-FR" smtClean="0"/>
              <a:t>Texte de niveau 3</a:t>
            </a:r>
          </a:p>
          <a:p>
            <a:pPr lvl="3"/>
            <a:r>
              <a:rPr lang="fr-FR" altLang="fr-FR" smtClean="0"/>
              <a:t>Texte de niveau 4</a:t>
            </a:r>
          </a:p>
          <a:p>
            <a:pPr lvl="4"/>
            <a:r>
              <a:rPr lang="fr-FR" altLang="fr-FR" smtClean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613" y="195263"/>
            <a:ext cx="5880100" cy="3603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750" b="1" dirty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9338" y="4783138"/>
            <a:ext cx="1349375" cy="3603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750" b="1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215E6FEA-0E5E-4E01-833E-FCA2DF922C6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725"/>
            <a:ext cx="8424863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Espace réservé du titre 11"/>
          <p:cNvSpPr>
            <a:spLocks noGrp="1"/>
          </p:cNvSpPr>
          <p:nvPr>
            <p:ph type="title"/>
          </p:nvPr>
        </p:nvSpPr>
        <p:spPr bwMode="auto">
          <a:xfrm>
            <a:off x="323850" y="682625"/>
            <a:ext cx="842486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913" y="4783138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50" b="1" cap="all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855C565-2DBE-43AF-9075-F12D8F5ED01D}" type="datetime1">
              <a:rPr lang="fr-FR"/>
              <a:pPr>
                <a:defRPr/>
              </a:pPr>
              <a:t>14/12/2021</a:t>
            </a:fld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 userDrawn="1"/>
        </p:nvCxnSpPr>
        <p:spPr bwMode="gray">
          <a:xfrm>
            <a:off x="360363" y="4784725"/>
            <a:ext cx="8423275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095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</p:sldLayoutIdLst>
  <p:hf hdr="0"/>
  <p:txStyles>
    <p:titleStyle>
      <a:lvl1pPr marL="14288" algn="l" rtl="0" fontAlgn="base">
        <a:lnSpc>
          <a:spcPct val="90000"/>
        </a:lnSpc>
        <a:spcBef>
          <a:spcPct val="0"/>
        </a:spcBef>
        <a:spcAft>
          <a:spcPct val="0"/>
        </a:spcAft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  <a:lvl2pPr marL="14288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panose="020B0604020202020204" pitchFamily="34" charset="0"/>
        </a:defRPr>
      </a:lvl2pPr>
      <a:lvl3pPr marL="14288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panose="020B0604020202020204" pitchFamily="34" charset="0"/>
        </a:defRPr>
      </a:lvl3pPr>
      <a:lvl4pPr marL="14288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panose="020B0604020202020204" pitchFamily="34" charset="0"/>
        </a:defRPr>
      </a:lvl4pPr>
      <a:lvl5pPr marL="14288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panose="020B0604020202020204" pitchFamily="34" charset="0"/>
        </a:defRPr>
      </a:lvl5pPr>
      <a:lvl6pPr marL="471488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panose="020B0604020202020204" pitchFamily="34" charset="0"/>
        </a:defRPr>
      </a:lvl6pPr>
      <a:lvl7pPr marL="928688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panose="020B0604020202020204" pitchFamily="34" charset="0"/>
        </a:defRPr>
      </a:lvl7pPr>
      <a:lvl8pPr marL="1385888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panose="020B0604020202020204" pitchFamily="34" charset="0"/>
        </a:defRPr>
      </a:lvl8pPr>
      <a:lvl9pPr marL="1843088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92075" algn="l" rtl="0" fontAlgn="base">
        <a:spcBef>
          <a:spcPct val="0"/>
        </a:spcBef>
        <a:spcAft>
          <a:spcPts val="500"/>
        </a:spcAft>
        <a:buFont typeface="Arial" panose="020B0604020202020204" pitchFamily="34" charset="0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0838" indent="-171450" algn="l" rtl="0" fontAlgn="base"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0225" indent="-171450" algn="l" rtl="0" fontAlgn="base">
        <a:spcBef>
          <a:spcPts val="100"/>
        </a:spcBef>
        <a:spcAft>
          <a:spcPts val="100"/>
        </a:spcAft>
        <a:buSzPct val="100000"/>
        <a:buFont typeface="Wingdings" panose="05000000000000000000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200" indent="-171450" algn="l" rtl="0" fontAlgn="base"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100" indent="-171450" algn="l" rtl="0" fontAlgn="base">
        <a:spcBef>
          <a:spcPts val="100"/>
        </a:spcBef>
        <a:spcAft>
          <a:spcPts val="100"/>
        </a:spcAft>
        <a:buSzPct val="100000"/>
        <a:buFont typeface="Wingdings" panose="05000000000000000000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8221-35EF-134F-B87A-568DECC70F29}" type="datetime1">
              <a:rPr lang="fr-FR" cap="all" smtClean="0"/>
              <a:pPr/>
              <a:t>14/12/2021</a:t>
            </a:fld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Espace réservé du texte 3"/>
          <p:cNvSpPr txBox="1">
            <a:spLocks/>
          </p:cNvSpPr>
          <p:nvPr/>
        </p:nvSpPr>
        <p:spPr bwMode="gray">
          <a:xfrm>
            <a:off x="0" y="2078110"/>
            <a:ext cx="8922124" cy="15593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920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tabLst/>
              <a:defRPr sz="325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075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  <a:tabLst/>
              <a:defRPr sz="1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Influenza Aviaire Hautement Pathogène </a:t>
            </a:r>
            <a:br>
              <a:rPr lang="fr-FR" dirty="0" smtClean="0"/>
            </a:b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06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60000" y="1110066"/>
            <a:ext cx="8424000" cy="290698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2000" dirty="0"/>
              <a:t>Situation </a:t>
            </a:r>
            <a:r>
              <a:rPr lang="fr-FR" sz="2000" dirty="0" smtClean="0"/>
              <a:t>sanitaire</a:t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kern="0" dirty="0" smtClean="0">
                <a:solidFill>
                  <a:srgbClr val="000000"/>
                </a:solidFill>
                <a:cs typeface="Arial" panose="020B0604020202020204" pitchFamily="34" charset="0"/>
              </a:rPr>
              <a:t>Situation sanitaire</a:t>
            </a:r>
            <a:br>
              <a:rPr lang="fr-FR" sz="2000" kern="0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fr-FR" sz="2000" kern="0" dirty="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fr-FR" sz="2000" kern="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fr-FR" sz="2000" kern="0" dirty="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fr-FR" sz="2000" kern="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fr-FR" sz="2000" kern="0" dirty="0" smtClean="0">
                <a:solidFill>
                  <a:srgbClr val="000000"/>
                </a:solidFill>
                <a:cs typeface="Arial" panose="020B0604020202020204" pitchFamily="34" charset="0"/>
              </a:rPr>
              <a:t>Faune sauvage : mesures de gestion dans le Grand Est </a:t>
            </a:r>
            <a:br>
              <a:rPr lang="fr-FR" sz="2000" kern="0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fr-FR" sz="2000" kern="0" dirty="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fr-FR" sz="2000" kern="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fr-FR" sz="2000" kern="0" dirty="0" smtClean="0">
                <a:solidFill>
                  <a:srgbClr val="000000"/>
                </a:solidFill>
                <a:cs typeface="Arial" panose="020B0604020202020204" pitchFamily="34" charset="0"/>
              </a:rPr>
              <a:t>Scénarios de lutte </a:t>
            </a:r>
            <a:endParaRPr lang="fr-FR" sz="20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6701425" y="195486"/>
            <a:ext cx="2047288" cy="360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Direction Générale de l’Alimentation</a:t>
            </a: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7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7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</p:txBody>
      </p:sp>
      <p:sp>
        <p:nvSpPr>
          <p:cNvPr id="7" name="Espace réservé de la date 1"/>
          <p:cNvSpPr>
            <a:spLocks noGrp="1"/>
          </p:cNvSpPr>
          <p:nvPr>
            <p:ph type="dt" sz="half" idx="4294967295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1" i="0" u="none" strike="noStrike" kern="120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28/09/2021</a:t>
            </a:r>
            <a:endParaRPr kumimoji="0" lang="fr-FR" sz="75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64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8221-35EF-134F-B87A-568DECC70F29}" type="datetime1">
              <a:rPr lang="fr-FR" cap="all" smtClean="0"/>
              <a:pPr/>
              <a:t>14/12/2021</a:t>
            </a:fld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Espace réservé du texte 3"/>
          <p:cNvSpPr txBox="1">
            <a:spLocks/>
          </p:cNvSpPr>
          <p:nvPr/>
        </p:nvSpPr>
        <p:spPr bwMode="gray">
          <a:xfrm>
            <a:off x="0" y="2078110"/>
            <a:ext cx="8922124" cy="15593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920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tabLst/>
              <a:defRPr sz="325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075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  <a:tabLst/>
              <a:defRPr sz="1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cap="none" dirty="0" smtClean="0"/>
              <a:t>Situation sanitaire</a:t>
            </a:r>
            <a:br>
              <a:rPr lang="fr-FR" cap="none" dirty="0" smtClean="0"/>
            </a:br>
            <a:endParaRPr lang="fr-FR" sz="2800" cap="non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86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1331640" y="219380"/>
            <a:ext cx="7452360" cy="720000"/>
          </a:xfrm>
        </p:spPr>
        <p:txBody>
          <a:bodyPr/>
          <a:lstStyle/>
          <a:p>
            <a:r>
              <a:rPr lang="fr-FR" dirty="0" smtClean="0"/>
              <a:t>Europe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6264000" y="843558"/>
            <a:ext cx="2520000" cy="388843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28 pays infectés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Très majoritairement souche H5N1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Points d’attention:</a:t>
            </a:r>
          </a:p>
          <a:p>
            <a:pPr marL="537750" lvl="1" indent="-285750"/>
            <a:r>
              <a:rPr lang="fr-FR" sz="1200" dirty="0" smtClean="0"/>
              <a:t>Hongrie (palmipèdes)</a:t>
            </a:r>
          </a:p>
          <a:p>
            <a:pPr marL="537750" lvl="1" indent="-285750"/>
            <a:r>
              <a:rPr lang="fr-FR" sz="1200" dirty="0" smtClean="0"/>
              <a:t>Italie (&gt;120 foyers)</a:t>
            </a:r>
            <a:endParaRPr lang="fr-FR" sz="12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Direction générale de </a:t>
            </a:r>
            <a:r>
              <a:rPr lang="fr-FR" dirty="0" smtClean="0"/>
              <a:t>l’Alimentation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2"/>
          <a:stretch/>
        </p:blipFill>
        <p:spPr bwMode="auto">
          <a:xfrm>
            <a:off x="284258" y="920262"/>
            <a:ext cx="5881370" cy="3449955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3"/>
          <a:stretch/>
        </p:blipFill>
        <p:spPr bwMode="auto">
          <a:xfrm>
            <a:off x="6300193" y="2787774"/>
            <a:ext cx="2664296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1331640" y="219380"/>
            <a:ext cx="7128792" cy="720000"/>
          </a:xfrm>
        </p:spPr>
        <p:txBody>
          <a:bodyPr/>
          <a:lstStyle/>
          <a:p>
            <a:r>
              <a:rPr lang="fr-FR" dirty="0" smtClean="0"/>
              <a:t>France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5296880" y="843558"/>
            <a:ext cx="3655019" cy="388843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Au 08/12/2021 (17h30)</a:t>
            </a:r>
          </a:p>
          <a:p>
            <a:pPr marL="537750" lvl="1" indent="-285750"/>
            <a:r>
              <a:rPr lang="fr-FR" sz="1400" dirty="0"/>
              <a:t>5</a:t>
            </a:r>
            <a:r>
              <a:rPr lang="fr-FR" sz="1400" dirty="0" smtClean="0"/>
              <a:t> </a:t>
            </a:r>
            <a:r>
              <a:rPr lang="fr-FR" sz="1400" dirty="0"/>
              <a:t>foyers d’IAHP en </a:t>
            </a:r>
            <a:r>
              <a:rPr lang="fr-FR" sz="1400" dirty="0" smtClean="0"/>
              <a:t>élevage (Nord)</a:t>
            </a:r>
          </a:p>
          <a:p>
            <a:pPr marL="717750" lvl="2" indent="-285750"/>
            <a:r>
              <a:rPr lang="fr-FR" sz="1300" dirty="0" smtClean="0"/>
              <a:t>Poules pondeuses (2 x 80 000). Fin du dépeuplement 2/12/2021</a:t>
            </a:r>
          </a:p>
          <a:p>
            <a:pPr marL="717750" lvl="2" indent="-285750"/>
            <a:r>
              <a:rPr lang="fr-FR" sz="1300" i="1" dirty="0" smtClean="0"/>
              <a:t>Gallus</a:t>
            </a:r>
            <a:r>
              <a:rPr lang="fr-FR" sz="1300" dirty="0" smtClean="0"/>
              <a:t> </a:t>
            </a:r>
            <a:r>
              <a:rPr lang="fr-FR" sz="1300" dirty="0" err="1" smtClean="0"/>
              <a:t>repro</a:t>
            </a:r>
            <a:r>
              <a:rPr lang="fr-FR" sz="1300" dirty="0" smtClean="0"/>
              <a:t> (4 x 7000 volailles)</a:t>
            </a:r>
          </a:p>
          <a:p>
            <a:pPr marL="717750" lvl="2" indent="-285750"/>
            <a:r>
              <a:rPr lang="fr-FR" sz="1300" i="1" dirty="0" smtClean="0"/>
              <a:t>Gallus</a:t>
            </a:r>
            <a:r>
              <a:rPr lang="fr-FR" sz="1300" dirty="0" smtClean="0"/>
              <a:t> </a:t>
            </a:r>
            <a:r>
              <a:rPr lang="fr-FR" sz="1300" dirty="0" err="1" smtClean="0"/>
              <a:t>repro</a:t>
            </a:r>
            <a:r>
              <a:rPr lang="fr-FR" sz="1300" dirty="0" smtClean="0"/>
              <a:t> (39 000 poules)</a:t>
            </a:r>
          </a:p>
          <a:p>
            <a:pPr marL="717750" lvl="2" indent="-285750"/>
            <a:r>
              <a:rPr lang="fr-FR" sz="1300" dirty="0" smtClean="0"/>
              <a:t>Dindes (24 000)</a:t>
            </a:r>
          </a:p>
          <a:p>
            <a:pPr marL="717750" lvl="2" indent="-285750"/>
            <a:r>
              <a:rPr lang="fr-FR" sz="1300" dirty="0" smtClean="0"/>
              <a:t>Poulets de chair (30 400) poulets 3kg)</a:t>
            </a:r>
          </a:p>
          <a:p>
            <a:pPr marL="537750" lvl="1" indent="-285750"/>
            <a:r>
              <a:rPr lang="fr-FR" sz="1400" dirty="0" smtClean="0"/>
              <a:t>9 </a:t>
            </a:r>
            <a:r>
              <a:rPr lang="fr-FR" sz="1400" dirty="0"/>
              <a:t>cas en faune </a:t>
            </a:r>
            <a:r>
              <a:rPr lang="fr-FR" sz="1400" dirty="0" smtClean="0"/>
              <a:t>sauvage (Meuse, Meurthe et Moselle, Ain, Marne)</a:t>
            </a:r>
          </a:p>
          <a:p>
            <a:pPr marL="537750" lvl="1" indent="-285750"/>
            <a:r>
              <a:rPr lang="fr-FR" sz="1400" dirty="0" smtClean="0"/>
              <a:t>3 </a:t>
            </a:r>
            <a:r>
              <a:rPr lang="fr-FR" sz="1400" dirty="0"/>
              <a:t>cas en faune sauvage </a:t>
            </a:r>
            <a:r>
              <a:rPr lang="fr-FR" sz="1400" dirty="0" smtClean="0"/>
              <a:t>captive (Morbihan et Nord)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dirty="0" smtClean="0"/>
              <a:t>Evènements clos</a:t>
            </a:r>
          </a:p>
          <a:p>
            <a:pPr marL="537750" lvl="1" indent="-285750"/>
            <a:r>
              <a:rPr lang="fr-FR" sz="1400" dirty="0" smtClean="0"/>
              <a:t>3 </a:t>
            </a:r>
            <a:r>
              <a:rPr lang="fr-FR" sz="1400" dirty="0"/>
              <a:t>cas en </a:t>
            </a:r>
            <a:r>
              <a:rPr lang="fr-FR" sz="1400" dirty="0" smtClean="0"/>
              <a:t>basse-cours (H5N8)</a:t>
            </a:r>
            <a:endParaRPr lang="fr-FR" sz="14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Direction générale de </a:t>
            </a:r>
            <a:r>
              <a:rPr lang="fr-FR" dirty="0" smtClean="0"/>
              <a:t>l’Alimentation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" r="2126"/>
          <a:stretch/>
        </p:blipFill>
        <p:spPr>
          <a:xfrm>
            <a:off x="107575" y="823521"/>
            <a:ext cx="5301985" cy="390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8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23315" y="1598285"/>
            <a:ext cx="4719145" cy="720000"/>
          </a:xfrm>
        </p:spPr>
        <p:txBody>
          <a:bodyPr/>
          <a:lstStyle/>
          <a:p>
            <a:r>
              <a:rPr lang="fr-FR" dirty="0" smtClean="0"/>
              <a:t>Zonage dans le Nord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smtClean="0"/>
              <a:t>XX/XX/XXXX</a:t>
            </a:r>
            <a:endParaRPr lang="fr-FR" cap="all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98" y="257908"/>
            <a:ext cx="4680925" cy="4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37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Suspicions en cours (au 08/12/2021 17h30)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dirty="0" smtClean="0"/>
              <a:t>2 suspicions en cours dans le Nord, 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dirty="0" smtClean="0"/>
              <a:t>1 suspicion en cours dans le Pas de calais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dirty="0" smtClean="0"/>
              <a:t>1 suspicion ( avifaune captive) dans l’Yonne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5084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10" name="Espace réservé de la date 2"/>
          <p:cNvSpPr txBox="1">
            <a:spLocks/>
          </p:cNvSpPr>
          <p:nvPr/>
        </p:nvSpPr>
        <p:spPr bwMode="gray">
          <a:xfrm>
            <a:off x="7676006" y="4783500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7698221-35EF-134F-B87A-568DECC70F29}" type="datetime1">
              <a:rPr lang="fr-FR" cap="all" smtClean="0"/>
              <a:pPr algn="r"/>
              <a:t>14/12/2021</a:t>
            </a:fld>
            <a:endParaRPr lang="fr-FR" cap="all" dirty="0"/>
          </a:p>
        </p:txBody>
      </p:sp>
      <p:sp>
        <p:nvSpPr>
          <p:cNvPr id="16" name="Espace réservé du numéro de diapositive 10"/>
          <p:cNvSpPr txBox="1">
            <a:spLocks/>
          </p:cNvSpPr>
          <p:nvPr/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33122C9-A0B9-462F-8757-0847AD287B63}" type="slidenum">
              <a:rPr lang="fr-FR" smtClean="0">
                <a:solidFill>
                  <a:srgbClr val="000000"/>
                </a:solidFill>
                <a:latin typeface="Marianne"/>
              </a:rPr>
              <a:pPr>
                <a:defRPr/>
              </a:pPr>
              <a:t>8</a:t>
            </a:fld>
            <a:endParaRPr lang="fr-FR" dirty="0">
              <a:solidFill>
                <a:srgbClr val="000000"/>
              </a:solidFill>
              <a:latin typeface="Marianne"/>
            </a:endParaRPr>
          </a:p>
        </p:txBody>
      </p:sp>
      <p:sp>
        <p:nvSpPr>
          <p:cNvPr id="8" name="Espace réservé du texte 10"/>
          <p:cNvSpPr>
            <a:spLocks noGrp="1"/>
          </p:cNvSpPr>
          <p:nvPr>
            <p:ph type="body" sz="quarter" idx="14"/>
          </p:nvPr>
        </p:nvSpPr>
        <p:spPr>
          <a:xfrm>
            <a:off x="323850" y="1327758"/>
            <a:ext cx="8118692" cy="2934651"/>
          </a:xfrm>
        </p:spPr>
        <p:txBody>
          <a:bodyPr/>
          <a:lstStyle/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sz="1800" b="1" dirty="0" smtClean="0"/>
              <a:t>Elévation </a:t>
            </a:r>
            <a:r>
              <a:rPr lang="fr-FR" sz="1800" b="1" dirty="0"/>
              <a:t>du niveau de risque </a:t>
            </a:r>
            <a:r>
              <a:rPr lang="fr-FR" sz="1800" b="1" dirty="0" smtClean="0"/>
              <a:t>à </a:t>
            </a:r>
            <a:r>
              <a:rPr lang="fr-FR" sz="1800" b="1" u="sng" dirty="0" smtClean="0"/>
              <a:t>« élevé »</a:t>
            </a:r>
            <a:r>
              <a:rPr lang="fr-FR" sz="1800" b="1" dirty="0" smtClean="0"/>
              <a:t> depuis </a:t>
            </a:r>
            <a:r>
              <a:rPr lang="fr-FR" sz="1800" b="1" dirty="0"/>
              <a:t>le </a:t>
            </a:r>
            <a:r>
              <a:rPr lang="fr-FR" sz="1800" b="1" dirty="0" smtClean="0"/>
              <a:t>05/11/2021</a:t>
            </a:r>
          </a:p>
          <a:p>
            <a:pPr marL="637200" lvl="1" indent="-285750"/>
            <a:r>
              <a:rPr lang="fr-FR" sz="1600" dirty="0" smtClean="0"/>
              <a:t>Mise à l’abri des volailles des élevages commerciaux et claustration </a:t>
            </a:r>
            <a:r>
              <a:rPr lang="fr-FR" sz="1600" smtClean="0"/>
              <a:t>des basse-cours</a:t>
            </a:r>
            <a:endParaRPr lang="fr-FR" sz="1600" dirty="0" smtClean="0"/>
          </a:p>
          <a:p>
            <a:pPr marL="637200" lvl="1" indent="-285750"/>
            <a:r>
              <a:rPr lang="fr-FR" sz="1600" dirty="0" smtClean="0"/>
              <a:t>Obligation de surveillance quotidienne des animaux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endParaRPr lang="fr-FR" sz="1800" b="1" dirty="0"/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sz="1800" b="1" u="sng" dirty="0" smtClean="0"/>
              <a:t>Perte</a:t>
            </a:r>
            <a:r>
              <a:rPr lang="fr-FR" sz="1800" b="1" dirty="0" smtClean="0"/>
              <a:t> du statut de la France  « indemne IAHP chez les volailles »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endParaRPr lang="fr-FR" sz="1800" b="1" dirty="0"/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sz="1800" b="1" dirty="0" smtClean="0"/>
              <a:t>Export vers les pays tiers</a:t>
            </a:r>
            <a:endParaRPr lang="fr-FR" sz="1600" dirty="0"/>
          </a:p>
          <a:p>
            <a:pPr marL="361950"/>
            <a:r>
              <a:rPr lang="fr-FR" sz="1600" dirty="0"/>
              <a:t>Des démarches ont été initiées via les </a:t>
            </a:r>
            <a:r>
              <a:rPr lang="fr-FR" sz="1600" dirty="0" smtClean="0"/>
              <a:t>conseillers agricoles des ambassades </a:t>
            </a:r>
            <a:r>
              <a:rPr lang="fr-FR" sz="1600" dirty="0"/>
              <a:t>pour </a:t>
            </a:r>
            <a:r>
              <a:rPr lang="fr-FR" sz="1600" dirty="0" smtClean="0"/>
              <a:t>faire reconnaître le zonage</a:t>
            </a:r>
            <a:endParaRPr lang="fr-FR" sz="1800" b="1" dirty="0" smtClean="0"/>
          </a:p>
        </p:txBody>
      </p:sp>
    </p:spTree>
    <p:extLst>
      <p:ext uri="{BB962C8B-B14F-4D97-AF65-F5344CB8AC3E}">
        <p14:creationId xmlns:p14="http://schemas.microsoft.com/office/powerpoint/2010/main" val="4420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8221-35EF-134F-B87A-568DECC70F29}" type="datetime1">
              <a:rPr lang="fr-FR" cap="all" smtClean="0"/>
              <a:pPr/>
              <a:t>14/12/2021</a:t>
            </a:fld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6" name="Espace réservé du texte 3"/>
          <p:cNvSpPr txBox="1">
            <a:spLocks/>
          </p:cNvSpPr>
          <p:nvPr/>
        </p:nvSpPr>
        <p:spPr bwMode="gray">
          <a:xfrm>
            <a:off x="0" y="2078110"/>
            <a:ext cx="8922124" cy="15593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920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tabLst/>
              <a:defRPr sz="325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075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  <a:tabLst/>
              <a:defRPr sz="1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cap="none" dirty="0" smtClean="0"/>
              <a:t>Mobilisation des services</a:t>
            </a:r>
            <a:endParaRPr lang="fr-FR" sz="2800" cap="non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61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60000" y="420124"/>
            <a:ext cx="8424000" cy="64807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Renfort </a:t>
            </a:r>
            <a:br>
              <a:rPr lang="fr-FR" dirty="0" smtClean="0">
                <a:solidFill>
                  <a:srgbClr val="0070C0"/>
                </a:solidFill>
              </a:rPr>
            </a:br>
            <a:r>
              <a:rPr lang="fr-FR" dirty="0">
                <a:solidFill>
                  <a:srgbClr val="0070C0"/>
                </a:solidFill>
              </a:rPr>
              <a:t/>
            </a:r>
            <a:br>
              <a:rPr lang="fr-FR" dirty="0">
                <a:solidFill>
                  <a:srgbClr val="0070C0"/>
                </a:solidFill>
              </a:rPr>
            </a:br>
            <a:r>
              <a:rPr lang="fr-FR" dirty="0" smtClean="0">
                <a:solidFill>
                  <a:srgbClr val="0070C0"/>
                </a:solidFill>
              </a:rPr>
              <a:t>NS DGAL/SDPRS/2021-721 </a:t>
            </a: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7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7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</p:txBody>
      </p:sp>
      <p:sp>
        <p:nvSpPr>
          <p:cNvPr id="9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lvl="0" algn="r">
              <a:defRPr/>
            </a:pPr>
            <a:fld id="{D7698221-35EF-134F-B87A-568DECC70F29}" type="datetime1">
              <a:rPr lang="fr-FR" cap="all"/>
              <a:pPr lvl="0" algn="r">
                <a:defRPr/>
              </a:pPr>
              <a:t>14/12/2021</a:t>
            </a:fld>
            <a:endParaRPr kumimoji="0" lang="fr-FR" sz="75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4"/>
          </p:nvPr>
        </p:nvSpPr>
        <p:spPr>
          <a:xfrm>
            <a:off x="318283" y="1644383"/>
            <a:ext cx="8465717" cy="3153247"/>
          </a:xfrm>
        </p:spPr>
        <p:txBody>
          <a:bodyPr/>
          <a:lstStyle/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sz="1600" b="1" dirty="0" smtClean="0"/>
              <a:t>Besoins administratifs, logistiques ou techniques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sz="1600" b="1" dirty="0" smtClean="0"/>
              <a:t>Recensement au 26 octobre : </a:t>
            </a:r>
            <a:r>
              <a:rPr lang="fr-FR" sz="16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122 volontaires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sz="1600" b="1" dirty="0" smtClean="0"/>
              <a:t>Activation du dispositif de renfort par décision du DGAL 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sz="1600" b="1" dirty="0" smtClean="0"/>
              <a:t>Désignation d’un SRAL pilote en charge de mobiliser et de coordonner les renforts</a:t>
            </a:r>
          </a:p>
        </p:txBody>
      </p:sp>
    </p:spTree>
    <p:extLst>
      <p:ext uri="{BB962C8B-B14F-4D97-AF65-F5344CB8AC3E}">
        <p14:creationId xmlns:p14="http://schemas.microsoft.com/office/powerpoint/2010/main" val="241163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SCENARIOS IAHP </a:t>
            </a:r>
            <a:br>
              <a:rPr lang="fr-FR" dirty="0" smtClean="0"/>
            </a:br>
            <a:r>
              <a:rPr lang="fr-FR" dirty="0" smtClean="0"/>
              <a:t>et STRATEGIE DE LUTTE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 smtClean="0"/>
              <a:t>03/12/2021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Direction générale de l’Alimentation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603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1331640" y="219380"/>
            <a:ext cx="7200800" cy="401989"/>
          </a:xfrm>
        </p:spPr>
        <p:txBody>
          <a:bodyPr>
            <a:normAutofit fontScale="90000"/>
          </a:bodyPr>
          <a:lstStyle/>
          <a:p>
            <a:r>
              <a:rPr lang="fr-FR" dirty="0"/>
              <a:t>Proposition : 5 scénarios (risque croissant)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Direction générale de </a:t>
            </a:r>
            <a:r>
              <a:rPr lang="fr-FR" dirty="0" smtClean="0"/>
              <a:t>l’Alimentation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12</a:t>
            </a:fld>
            <a:endParaRPr lang="fr-FR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222243"/>
              </p:ext>
            </p:extLst>
          </p:nvPr>
        </p:nvGraphicFramePr>
        <p:xfrm>
          <a:off x="375928" y="915566"/>
          <a:ext cx="8423274" cy="1904648"/>
        </p:xfrm>
        <a:graphic>
          <a:graphicData uri="http://schemas.openxmlformats.org/drawingml/2006/table">
            <a:tbl>
              <a:tblPr firstRow="1" firstCol="1" bandRow="1"/>
              <a:tblGrid>
                <a:gridCol w="1636100">
                  <a:extLst>
                    <a:ext uri="{9D8B030D-6E8A-4147-A177-3AD203B41FA5}">
                      <a16:colId xmlns:a16="http://schemas.microsoft.com/office/drawing/2014/main" val="729192989"/>
                    </a:ext>
                  </a:extLst>
                </a:gridCol>
                <a:gridCol w="1246894">
                  <a:extLst>
                    <a:ext uri="{9D8B030D-6E8A-4147-A177-3AD203B41FA5}">
                      <a16:colId xmlns:a16="http://schemas.microsoft.com/office/drawing/2014/main" val="976385087"/>
                    </a:ext>
                  </a:extLst>
                </a:gridCol>
                <a:gridCol w="1385070">
                  <a:extLst>
                    <a:ext uri="{9D8B030D-6E8A-4147-A177-3AD203B41FA5}">
                      <a16:colId xmlns:a16="http://schemas.microsoft.com/office/drawing/2014/main" val="1766727148"/>
                    </a:ext>
                  </a:extLst>
                </a:gridCol>
                <a:gridCol w="1385070">
                  <a:extLst>
                    <a:ext uri="{9D8B030D-6E8A-4147-A177-3AD203B41FA5}">
                      <a16:colId xmlns:a16="http://schemas.microsoft.com/office/drawing/2014/main" val="2509953324"/>
                    </a:ext>
                  </a:extLst>
                </a:gridCol>
                <a:gridCol w="1385070">
                  <a:extLst>
                    <a:ext uri="{9D8B030D-6E8A-4147-A177-3AD203B41FA5}">
                      <a16:colId xmlns:a16="http://schemas.microsoft.com/office/drawing/2014/main" val="431174244"/>
                    </a:ext>
                  </a:extLst>
                </a:gridCol>
                <a:gridCol w="1385070">
                  <a:extLst>
                    <a:ext uri="{9D8B030D-6E8A-4147-A177-3AD203B41FA5}">
                      <a16:colId xmlns:a16="http://schemas.microsoft.com/office/drawing/2014/main" val="808836476"/>
                    </a:ext>
                  </a:extLst>
                </a:gridCol>
              </a:tblGrid>
              <a:tr h="3843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SCENARIO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n°1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SCENARIO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n°2</a:t>
                      </a:r>
                      <a:endParaRPr lang="fr-F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SCENARIO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n°3</a:t>
                      </a:r>
                      <a:endParaRPr lang="fr-F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SCENARIO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n°4</a:t>
                      </a:r>
                      <a:endParaRPr lang="fr-F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SCENARIO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n°5</a:t>
                      </a:r>
                      <a:endParaRPr lang="fr-F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531268"/>
                  </a:ext>
                </a:extLst>
              </a:tr>
              <a:tr h="5594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Risque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de diffusion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Très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limité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Limité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Moyen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Elevé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Diffusion large de l’infection constatée</a:t>
                      </a:r>
                      <a:endParaRPr lang="fr-F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004360"/>
                  </a:ext>
                </a:extLst>
              </a:tr>
              <a:tr h="9608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Situation type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Basse-cours</a:t>
                      </a:r>
                      <a:r>
                        <a:rPr lang="fr-FR" sz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ET 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risque de diffusion jugé faible à négligeable*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Elevage hors ZRD et à plus de 30 km d’une ZRD</a:t>
                      </a:r>
                      <a:endParaRPr lang="fr-F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Elevage à moins de 30 km d’une ZRD</a:t>
                      </a:r>
                      <a:endParaRPr lang="fr-F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Elevage en ZRD</a:t>
                      </a:r>
                      <a:endParaRPr lang="fr-F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Multiplication des foyers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55" marR="594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753981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4378945" y="3117853"/>
            <a:ext cx="41553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/>
              <a:t>ZRD</a:t>
            </a:r>
            <a:r>
              <a:rPr lang="fr-FR" sz="1100" dirty="0" smtClean="0"/>
              <a:t> : Zone à risque de diffusion</a:t>
            </a:r>
          </a:p>
          <a:p>
            <a:r>
              <a:rPr lang="fr-FR" sz="1100" b="1" dirty="0" smtClean="0"/>
              <a:t>ZRP</a:t>
            </a:r>
            <a:r>
              <a:rPr lang="fr-FR" sz="1100" dirty="0" smtClean="0"/>
              <a:t> : Zone à risque particulier</a:t>
            </a:r>
          </a:p>
          <a:p>
            <a:r>
              <a:rPr lang="fr-FR" sz="1100" b="1" dirty="0" smtClean="0"/>
              <a:t>ZRT</a:t>
            </a:r>
            <a:r>
              <a:rPr lang="fr-FR" sz="1100" dirty="0" smtClean="0"/>
              <a:t> : Zone réglementée temporaire (règlement 2020/687) </a:t>
            </a:r>
            <a:br>
              <a:rPr lang="fr-FR" sz="1100" dirty="0" smtClean="0"/>
            </a:br>
            <a:r>
              <a:rPr lang="fr-FR" sz="1100" dirty="0" smtClean="0"/>
              <a:t>         équivalent à la zone de contrôle temporaire française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56006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2000" dirty="0" smtClean="0"/>
              <a:t>Merci pour votre attention</a:t>
            </a:r>
            <a:endParaRPr lang="fr-FR" sz="20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Direction Générale de l’Alimentation</a:t>
            </a: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7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7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lvl="0" algn="r">
              <a:defRPr/>
            </a:pPr>
            <a:fld id="{D7698221-35EF-134F-B87A-568DECC70F29}" type="datetime1">
              <a:rPr lang="fr-FR" cap="all"/>
              <a:pPr lvl="0" algn="r">
                <a:defRPr/>
              </a:pPr>
              <a:t>14/12/2021</a:t>
            </a:fld>
            <a:endParaRPr kumimoji="0" lang="fr-FR" sz="75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53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MIER MINISTRE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5" id="{CEEBA470-FCB0-9440-975A-88C49A268943}" vid="{873816B4-73EF-7148-9296-4FEC196C749A}"/>
    </a:ext>
  </a:extLst>
</a:theme>
</file>

<file path=ppt/theme/theme2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GOUVERNEMENT PPT">
      <a:majorFont>
        <a:latin typeface="Marianne"/>
        <a:ea typeface=""/>
        <a:cs typeface=""/>
      </a:majorFont>
      <a:minorFont>
        <a:latin typeface="Marian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6FE6AF8C-096A-A741-ABA1-BE07CE5C9EE0}" vid="{7D7EC3AB-C1A9-FF48-962D-81C1E514475F}"/>
    </a:ext>
  </a:extLst>
</a:theme>
</file>

<file path=ppt/theme/theme3.xml><?xml version="1.0" encoding="utf-8"?>
<a:theme xmlns:a="http://schemas.openxmlformats.org/drawingml/2006/main" name="1_PREMIER MINISTRE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5" id="{CEEBA470-FCB0-9440-975A-88C49A268943}" vid="{873816B4-73EF-7148-9296-4FEC196C749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ppt_MAA_simple_arial</Template>
  <TotalTime>1069</TotalTime>
  <Words>457</Words>
  <Application>Microsoft Office PowerPoint</Application>
  <PresentationFormat>Affichage à l'écran (16:9)</PresentationFormat>
  <Paragraphs>97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Marianne</vt:lpstr>
      <vt:lpstr>Times New Roman</vt:lpstr>
      <vt:lpstr>Wingdings</vt:lpstr>
      <vt:lpstr>PREMIER MINISTRE</vt:lpstr>
      <vt:lpstr>MINISTÈRIEL</vt:lpstr>
      <vt:lpstr>1_PREMIER MINISTRE</vt:lpstr>
      <vt:lpstr>Présentation PowerPoint</vt:lpstr>
      <vt:lpstr>Situation sanitaire  Situation sanitaire   Faune sauvage : mesures de gestion dans le Grand Est   Scénarios de lutte </vt:lpstr>
      <vt:lpstr>Présentation PowerPoint</vt:lpstr>
      <vt:lpstr>Europe</vt:lpstr>
      <vt:lpstr>France</vt:lpstr>
      <vt:lpstr>Zonage dans le Nord</vt:lpstr>
      <vt:lpstr>Suspicions en cours (au 08/12/2021 17h30)</vt:lpstr>
      <vt:lpstr>Conclusion</vt:lpstr>
      <vt:lpstr>Présentation PowerPoint</vt:lpstr>
      <vt:lpstr>Renfort   NS DGAL/SDPRS/2021-721 </vt:lpstr>
      <vt:lpstr>Présentation PowerPoint</vt:lpstr>
      <vt:lpstr>Proposition : 5 scénarios (risque croissant)</vt:lpstr>
      <vt:lpstr>Merci pour votre attention</vt:lpstr>
    </vt:vector>
  </TitlesOfParts>
  <Manager>Client</Manager>
  <Company>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Marie-Hélène DEVAL</dc:creator>
  <cp:lastModifiedBy>Virginie ALAVOINE</cp:lastModifiedBy>
  <cp:revision>194</cp:revision>
  <cp:lastPrinted>2021-02-17T10:28:05Z</cp:lastPrinted>
  <dcterms:created xsi:type="dcterms:W3CDTF">2020-05-19T07:51:30Z</dcterms:created>
  <dcterms:modified xsi:type="dcterms:W3CDTF">2021-12-14T10:27:31Z</dcterms:modified>
</cp:coreProperties>
</file>